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514a3ff3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514a3ff3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514a3ff3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514a3ff3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514a3ff32_3_2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514a3ff32_3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514a3ff3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514a3ff3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514a3ff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514a3ff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514a3ff3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514a3ff3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514a3ff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514a3ff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514a3ff3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514a3ff3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514a3ff32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514a3ff3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514a3ff32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514a3ff32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59700" y="61600"/>
            <a:ext cx="4437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800">
                <a:latin typeface="Nunito"/>
                <a:ea typeface="Nunito"/>
                <a:cs typeface="Nunito"/>
                <a:sym typeface="Nunito"/>
              </a:rPr>
              <a:t>Customer Churn Analysis 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An Exploratory Data Analysis (EDA) with Machine Learning Insights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063775" y="3974400"/>
            <a:ext cx="5080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Presented by: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Christos  Sachpazis, </a:t>
            </a:r>
            <a:r>
              <a:rPr lang="el" sz="1300">
                <a:latin typeface="Nunito"/>
                <a:ea typeface="Nunito"/>
                <a:cs typeface="Nunito"/>
                <a:sym typeface="Nunito"/>
              </a:rPr>
              <a:t> Konstantinos Kamarakis, Giannis Angelidakis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	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59700" y="2116663"/>
            <a:ext cx="37731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900">
                <a:latin typeface="Nunito"/>
                <a:ea typeface="Nunito"/>
                <a:cs typeface="Nunito"/>
                <a:sym typeface="Nunito"/>
              </a:rPr>
              <a:t>Project Overview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-Exploratory Data Analysis (EDA)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-Model Building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-Insights and Recommendation</a:t>
            </a: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8699"/>
            <a:ext cx="4487249" cy="2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92200" y="374250"/>
            <a:ext cx="3079800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the Spaniards!!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280175" y="4110475"/>
            <a:ext cx="1144200" cy="4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man wearing a red sweatshirt that says cofidis holds a small spanish flag (Παρέχεται από Tenor)" id="359" name="Google Shape;3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450" y="2571750"/>
            <a:ext cx="1931850" cy="19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Something to consider!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23"/>
          <p:cNvSpPr txBox="1"/>
          <p:nvPr>
            <p:ph idx="1" type="body"/>
          </p:nvPr>
        </p:nvSpPr>
        <p:spPr>
          <a:xfrm>
            <a:off x="1341825" y="1982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Campaign with bank products targeted to young people will help lowering the churn rate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Mainly to our German and French Customers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Investigation on the type and time of complaints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>
                <a:solidFill>
                  <a:srgbClr val="000000"/>
                </a:solidFill>
              </a:rPr>
              <a:t>Investigate ways of addressing these complaints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3621050" y="3526700"/>
            <a:ext cx="50820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1193400" y="1130000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0" y="0"/>
            <a:ext cx="22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0" y="611263"/>
            <a:ext cx="2618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552625" y="2833675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75" y="2175325"/>
            <a:ext cx="7147126" cy="2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875" y="0"/>
            <a:ext cx="2510050" cy="21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925" y="-70488"/>
            <a:ext cx="4723805" cy="22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0" y="0"/>
            <a:ext cx="1996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latin typeface="Nunito"/>
                <a:ea typeface="Nunito"/>
                <a:cs typeface="Nunito"/>
                <a:sym typeface="Nunito"/>
              </a:rPr>
              <a:t>Data Overview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-10.000 Customers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latin typeface="Nunito"/>
                <a:ea typeface="Nunito"/>
                <a:cs typeface="Nunito"/>
                <a:sym typeface="Nunito"/>
              </a:rPr>
              <a:t>-4 type of cards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 u="sng"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sz="1500" u="sng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Demographic: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Age,Gender,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Country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Account Info: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Balance, Tenure, Products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latin typeface="Nunito"/>
                <a:ea typeface="Nunito"/>
                <a:cs typeface="Nunito"/>
                <a:sym typeface="Nunito"/>
              </a:rPr>
              <a:t>Customer Status: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Credit Score, Satisfaction,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100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 status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Target Variable</a:t>
            </a:r>
            <a:r>
              <a:rPr lang="el" sz="1100">
                <a:latin typeface="Nunito"/>
                <a:ea typeface="Nunito"/>
                <a:cs typeface="Nunito"/>
                <a:sym typeface="Nunito"/>
              </a:rPr>
              <a:t>: EXITED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00" y="24550"/>
            <a:ext cx="3184025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350" y="24550"/>
            <a:ext cx="4263999" cy="2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000" y="2724150"/>
            <a:ext cx="3184024" cy="2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625" y="2925938"/>
            <a:ext cx="3651475" cy="19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 txBox="1"/>
          <p:nvPr/>
        </p:nvSpPr>
        <p:spPr>
          <a:xfrm>
            <a:off x="67150" y="3010050"/>
            <a:ext cx="20103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l" sz="1500">
                <a:latin typeface="Nunito"/>
                <a:ea typeface="Nunito"/>
                <a:cs typeface="Nunito"/>
                <a:sym typeface="Nunito"/>
              </a:rPr>
              <a:t>Least significant features: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-Satisfaction score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-Points earned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-Balance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-Tenure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0" y="119350"/>
            <a:ext cx="155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Nunito"/>
                <a:ea typeface="Nunito"/>
                <a:cs typeface="Nunito"/>
                <a:sym typeface="Nunito"/>
              </a:rPr>
              <a:t>Every customer with a 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complaint</a:t>
            </a:r>
            <a:r>
              <a:rPr b="1" lang="el">
                <a:latin typeface="Nunito"/>
                <a:ea typeface="Nunito"/>
                <a:cs typeface="Nunito"/>
                <a:sym typeface="Nunito"/>
              </a:rPr>
              <a:t> —&gt;exit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177650" y="-42100"/>
            <a:ext cx="26829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1920">
                <a:solidFill>
                  <a:srgbClr val="000000"/>
                </a:solidFill>
              </a:rPr>
              <a:t>EDA </a:t>
            </a:r>
            <a:r>
              <a:rPr lang="el" sz="1920">
                <a:solidFill>
                  <a:srgbClr val="000000"/>
                </a:solidFill>
              </a:rPr>
              <a:t>visualizations</a:t>
            </a:r>
            <a:endParaRPr sz="19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00" y="2621200"/>
            <a:ext cx="3759050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1975125" y="998238"/>
            <a:ext cx="55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50" y="520325"/>
            <a:ext cx="3759050" cy="20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825" y="60875"/>
            <a:ext cx="4976726" cy="2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50" y="2640225"/>
            <a:ext cx="4976724" cy="24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/>
        </p:nvSpPr>
        <p:spPr>
          <a:xfrm>
            <a:off x="165575" y="581375"/>
            <a:ext cx="3378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7"/>
          <p:cNvSpPr txBox="1"/>
          <p:nvPr>
            <p:ph type="ctrTitle"/>
          </p:nvPr>
        </p:nvSpPr>
        <p:spPr>
          <a:xfrm>
            <a:off x="0" y="38025"/>
            <a:ext cx="91440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l" sz="3040">
                <a:solidFill>
                  <a:srgbClr val="000000"/>
                </a:solidFill>
              </a:rPr>
              <a:t>Run - Results for raw Dataset (cleaned)</a:t>
            </a:r>
            <a:endParaRPr sz="3040">
              <a:solidFill>
                <a:srgbClr val="000000"/>
              </a:solidFill>
            </a:endParaRPr>
          </a:p>
        </p:txBody>
      </p:sp>
      <p:sp>
        <p:nvSpPr>
          <p:cNvPr id="321" name="Google Shape;321;p17"/>
          <p:cNvSpPr txBox="1"/>
          <p:nvPr>
            <p:ph idx="1" type="subTitle"/>
          </p:nvPr>
        </p:nvSpPr>
        <p:spPr>
          <a:xfrm>
            <a:off x="0" y="1110825"/>
            <a:ext cx="53490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5706">
                <a:solidFill>
                  <a:srgbClr val="000000"/>
                </a:solidFill>
              </a:rPr>
              <a:t>Multiple methods were used to predict the churn values from the Dataset (without balancing at first). Results by the best model (and parameter</a:t>
            </a:r>
            <a:r>
              <a:rPr b="1" lang="el" sz="5722">
                <a:solidFill>
                  <a:srgbClr val="000000"/>
                </a:solidFill>
              </a:rPr>
              <a:t>s) are as follows:</a:t>
            </a:r>
            <a:endParaRPr b="1" sz="572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00" y="1857725"/>
            <a:ext cx="4390224" cy="2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0" y="2312056"/>
            <a:ext cx="4390225" cy="201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1159250" y="15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000000"/>
                </a:solidFill>
              </a:rPr>
              <a:t>How accurate are we?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200525" y="1898025"/>
            <a:ext cx="3430500" cy="21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Three different methods of balancing the data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Compared</a:t>
            </a:r>
            <a:r>
              <a:rPr b="1" lang="el">
                <a:solidFill>
                  <a:srgbClr val="000000"/>
                </a:solidFill>
              </a:rPr>
              <a:t> between eight different predicting </a:t>
            </a:r>
            <a:r>
              <a:rPr b="1" lang="el">
                <a:solidFill>
                  <a:srgbClr val="000000"/>
                </a:solidFill>
              </a:rPr>
              <a:t>algorithms 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l">
                <a:solidFill>
                  <a:srgbClr val="000000"/>
                </a:solidFill>
              </a:rPr>
              <a:t>More than 24 different models produced!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5063425" y="1552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Trade-offs!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1st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finding our loyal Customers!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2nd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Excellent at finding our customers that we can make happier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3rd Method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l" sz="2100">
                <a:solidFill>
                  <a:srgbClr val="000000"/>
                </a:solidFill>
              </a:rPr>
              <a:t>Good at both - excellent at neither!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/>
        </p:nvSpPr>
        <p:spPr>
          <a:xfrm>
            <a:off x="0" y="0"/>
            <a:ext cx="2277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>
                <a:latin typeface="Nunito"/>
                <a:ea typeface="Nunito"/>
                <a:cs typeface="Nunito"/>
                <a:sym typeface="Nunito"/>
              </a:rPr>
              <a:t>1st Proposition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Training for higher accuracy to detect the ones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9 out of 10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0" y="2698825"/>
            <a:ext cx="31653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Trade off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very accurate on whose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81423" l="0" r="10434" t="0"/>
          <a:stretch/>
        </p:blipFill>
        <p:spPr>
          <a:xfrm>
            <a:off x="3456150" y="2483525"/>
            <a:ext cx="4833326" cy="14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4">
            <a:alphaModFix/>
          </a:blip>
          <a:srcRect b="69372" l="5873" r="0" t="-9293"/>
          <a:stretch/>
        </p:blipFill>
        <p:spPr>
          <a:xfrm>
            <a:off x="3456150" y="296625"/>
            <a:ext cx="4833326" cy="19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/>
        </p:nvSpPr>
        <p:spPr>
          <a:xfrm>
            <a:off x="408475" y="314375"/>
            <a:ext cx="38283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Younger people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People with small balances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Not having many products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stan marsh from south park says &quot; would you leave me alone &quot; in a cartoon (Παρέχεται από Tenor)"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975" y="171313"/>
            <a:ext cx="4602425" cy="48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237400" y="250225"/>
            <a:ext cx="33150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2200">
                <a:latin typeface="Nunito"/>
                <a:ea typeface="Nunito"/>
                <a:cs typeface="Nunito"/>
                <a:sym typeface="Nunito"/>
              </a:rPr>
              <a:t>2nd Proposed  Method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correctly 77 out of 100 who’s leaving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Predicts  correctly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>
                <a:latin typeface="Nunito"/>
                <a:ea typeface="Nunito"/>
                <a:cs typeface="Nunito"/>
                <a:sym typeface="Nunito"/>
              </a:rPr>
              <a:t>79 out of 100 who’s staying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400" y="152400"/>
            <a:ext cx="4990150" cy="32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4">
            <a:alphaModFix/>
          </a:blip>
          <a:srcRect b="0" l="1319" r="-1319" t="0"/>
          <a:stretch/>
        </p:blipFill>
        <p:spPr>
          <a:xfrm>
            <a:off x="199350" y="1849725"/>
            <a:ext cx="3464101" cy="31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4076300" y="3554475"/>
            <a:ext cx="4915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Nunito SemiBold"/>
                <a:ea typeface="Nunito SemiBold"/>
                <a:cs typeface="Nunito SemiBold"/>
                <a:sym typeface="Nunito SemiBold"/>
              </a:rPr>
              <a:t>How expensive will a Targeted Campaign be?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